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sldIdLst>
    <p:sldId id="298" r:id="rId2"/>
    <p:sldId id="297" r:id="rId3"/>
    <p:sldId id="257" r:id="rId4"/>
    <p:sldId id="258" r:id="rId5"/>
    <p:sldId id="261" r:id="rId6"/>
    <p:sldId id="294" r:id="rId7"/>
    <p:sldId id="263" r:id="rId8"/>
    <p:sldId id="293" r:id="rId9"/>
    <p:sldId id="291" r:id="rId10"/>
    <p:sldId id="295" r:id="rId11"/>
    <p:sldId id="292" r:id="rId12"/>
    <p:sldId id="296" r:id="rId13"/>
    <p:sldId id="290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89" r:id="rId30"/>
    <p:sldId id="299" r:id="rId31"/>
    <p:sldId id="301" r:id="rId32"/>
    <p:sldId id="278" r:id="rId33"/>
    <p:sldId id="279" r:id="rId34"/>
    <p:sldId id="280" r:id="rId35"/>
    <p:sldId id="281" r:id="rId36"/>
    <p:sldId id="282" r:id="rId37"/>
    <p:sldId id="302" r:id="rId38"/>
  </p:sldIdLst>
  <p:sldSz cx="9144000" cy="6858000" type="screen4x3"/>
  <p:notesSz cx="9926638" cy="143557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800" i="1" kern="1200">
        <a:solidFill>
          <a:srgbClr val="080363"/>
        </a:solidFill>
        <a:latin typeface="Microsoft Sans Serif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i="1" kern="1200">
        <a:solidFill>
          <a:srgbClr val="080363"/>
        </a:solidFill>
        <a:latin typeface="Microsoft Sans Serif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i="1" kern="1200">
        <a:solidFill>
          <a:srgbClr val="080363"/>
        </a:solidFill>
        <a:latin typeface="Microsoft Sans Serif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i="1" kern="1200">
        <a:solidFill>
          <a:srgbClr val="080363"/>
        </a:solidFill>
        <a:latin typeface="Microsoft Sans Serif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i="1" kern="1200">
        <a:solidFill>
          <a:srgbClr val="080363"/>
        </a:solidFill>
        <a:latin typeface="Microsoft Sans Serif" pitchFamily="34" charset="0"/>
        <a:ea typeface="+mn-ea"/>
        <a:cs typeface="+mn-cs"/>
      </a:defRPr>
    </a:lvl5pPr>
    <a:lvl6pPr marL="2286000" algn="l" defTabSz="914400" rtl="0" eaLnBrk="1" latinLnBrk="0" hangingPunct="1">
      <a:defRPr sz="3800" i="1" kern="1200">
        <a:solidFill>
          <a:srgbClr val="080363"/>
        </a:solidFill>
        <a:latin typeface="Microsoft Sans Serif" pitchFamily="34" charset="0"/>
        <a:ea typeface="+mn-ea"/>
        <a:cs typeface="+mn-cs"/>
      </a:defRPr>
    </a:lvl6pPr>
    <a:lvl7pPr marL="2743200" algn="l" defTabSz="914400" rtl="0" eaLnBrk="1" latinLnBrk="0" hangingPunct="1">
      <a:defRPr sz="3800" i="1" kern="1200">
        <a:solidFill>
          <a:srgbClr val="080363"/>
        </a:solidFill>
        <a:latin typeface="Microsoft Sans Serif" pitchFamily="34" charset="0"/>
        <a:ea typeface="+mn-ea"/>
        <a:cs typeface="+mn-cs"/>
      </a:defRPr>
    </a:lvl7pPr>
    <a:lvl8pPr marL="3200400" algn="l" defTabSz="914400" rtl="0" eaLnBrk="1" latinLnBrk="0" hangingPunct="1">
      <a:defRPr sz="3800" i="1" kern="1200">
        <a:solidFill>
          <a:srgbClr val="080363"/>
        </a:solidFill>
        <a:latin typeface="Microsoft Sans Serif" pitchFamily="34" charset="0"/>
        <a:ea typeface="+mn-ea"/>
        <a:cs typeface="+mn-cs"/>
      </a:defRPr>
    </a:lvl8pPr>
    <a:lvl9pPr marL="3657600" algn="l" defTabSz="914400" rtl="0" eaLnBrk="1" latinLnBrk="0" hangingPunct="1">
      <a:defRPr sz="3800" i="1" kern="1200">
        <a:solidFill>
          <a:srgbClr val="080363"/>
        </a:solidFill>
        <a:latin typeface="Microsoft Sans Serif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08036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76" autoAdjust="0"/>
  </p:normalViewPr>
  <p:slideViewPr>
    <p:cSldViewPr>
      <p:cViewPr varScale="1">
        <p:scale>
          <a:sx n="158" d="100"/>
          <a:sy n="158" d="100"/>
        </p:scale>
        <p:origin x="-21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de-DE" altLang="en-US"/>
              <a:t>Titelmasterformat durch Klicken bearbeiten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de-DE" altLang="en-US"/>
              <a:t>Formatvorlage des Untertitelmasters durch Klicken bearbeiten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24C133-A107-4F96-8D3C-7D79A1DCBC0E}" type="slidenum">
              <a:rPr lang="de-DE" altLang="en-US"/>
              <a:pPr/>
              <a:t>‹Nr.›</a:t>
            </a:fld>
            <a:endParaRPr lang="de-DE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6C9C3-52A1-4361-9F4C-501FF9810477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A73E0-FEF6-4BB4-BF24-F3EF84C0F1B4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EDCCD11-B94B-401F-9F3E-0630C12B8A1E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22FF02-315C-406A-A987-8669DE7CCCFF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6AEAC71-CA76-4214-88D6-8865ACD35A94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7282A-B8B7-4226-B32C-D8645694863E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9A5FB-AF80-4985-A83D-4766BA565C2D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44FE9-1DC3-46B0-AEB6-7C1F6CEFFBEB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4739D-AF67-492E-8708-48C08E67F395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8E94D-D415-4FC5-B9B9-4FEC44F86C73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59BE-E377-46DF-A39B-2DD2211D3659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43E75-7C75-44C5-A5D9-350D12EE6AF1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1EE3F-4FA9-47B8-9DAB-C498C839DD21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Ovr>
    <a:masterClrMapping/>
  </p:clrMapOvr>
  <p:transition spd="med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alt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i="0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alt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+mj-lt"/>
              </a:defRPr>
            </a:lvl1pPr>
          </a:lstStyle>
          <a:p>
            <a:fld id="{8685F2C1-709E-4579-896C-A88A1E0F142C}" type="slidenum">
              <a:rPr lang="de-DE" altLang="en-US"/>
              <a:pPr/>
              <a:t>‹Nr.›</a:t>
            </a:fld>
            <a:endParaRPr lang="de-DE" altLang="en-US"/>
          </a:p>
        </p:txBody>
      </p:sp>
      <p:sp>
        <p:nvSpPr>
          <p:cNvPr id="583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ransition spd="med" advClick="0" advTm="10000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jpe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wmf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eg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114800"/>
            <a:ext cx="6629400" cy="2057400"/>
          </a:xfrm>
        </p:spPr>
        <p:txBody>
          <a:bodyPr/>
          <a:lstStyle/>
          <a:p>
            <a:endParaRPr lang="de-DE" dirty="0" smtClean="0">
              <a:solidFill>
                <a:srgbClr val="080363"/>
              </a:solidFill>
              <a:latin typeface="LubalinGraph" pitchFamily="18" charset="0"/>
            </a:endParaRPr>
          </a:p>
          <a:p>
            <a:pPr algn="r"/>
            <a:r>
              <a:rPr lang="de-DE" dirty="0" smtClean="0">
                <a:solidFill>
                  <a:srgbClr val="080363"/>
                </a:solidFill>
                <a:latin typeface="LubalinGraph" pitchFamily="18" charset="0"/>
              </a:rPr>
              <a:t>Technische </a:t>
            </a:r>
            <a:r>
              <a:rPr lang="de-DE" dirty="0">
                <a:solidFill>
                  <a:srgbClr val="080363"/>
                </a:solidFill>
                <a:latin typeface="LubalinGraph" pitchFamily="18" charset="0"/>
              </a:rPr>
              <a:t>Entwicklung und</a:t>
            </a:r>
          </a:p>
          <a:p>
            <a:pPr algn="r"/>
            <a:r>
              <a:rPr lang="de-DE" dirty="0">
                <a:solidFill>
                  <a:srgbClr val="080363"/>
                </a:solidFill>
                <a:latin typeface="LubalinGraph" pitchFamily="18" charset="0"/>
              </a:rPr>
              <a:t>Einkaufsberatung für</a:t>
            </a:r>
          </a:p>
          <a:p>
            <a:pPr algn="r"/>
            <a:r>
              <a:rPr lang="de-DE" dirty="0">
                <a:solidFill>
                  <a:srgbClr val="080363"/>
                </a:solidFill>
                <a:latin typeface="LubalinGraph" pitchFamily="18" charset="0"/>
              </a:rPr>
              <a:t>Metall- und Kunststoffteile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7584" y="1268760"/>
            <a:ext cx="7623175" cy="1752600"/>
          </a:xfrm>
        </p:spPr>
        <p:txBody>
          <a:bodyPr/>
          <a:lstStyle/>
          <a:p>
            <a:r>
              <a:rPr lang="de-DE" sz="5400" i="1" dirty="0">
                <a:solidFill>
                  <a:srgbClr val="080363"/>
                </a:solidFill>
                <a:latin typeface="LubalinGraph" pitchFamily="18" charset="0"/>
              </a:rPr>
              <a:t>O</a:t>
            </a:r>
            <a:r>
              <a:rPr lang="de-DE" sz="3600" i="1" dirty="0">
                <a:solidFill>
                  <a:srgbClr val="FF9900"/>
                </a:solidFill>
                <a:latin typeface="LubalinGraph" pitchFamily="18" charset="0"/>
              </a:rPr>
              <a:t>stermaier</a:t>
            </a:r>
            <a:r>
              <a:rPr lang="de-DE" sz="3600" i="1" dirty="0">
                <a:solidFill>
                  <a:srgbClr val="080363"/>
                </a:solidFill>
                <a:latin typeface="LubalinGraph" pitchFamily="18" charset="0"/>
              </a:rPr>
              <a:t> </a:t>
            </a:r>
            <a:r>
              <a:rPr lang="de-DE" sz="4000" i="1" dirty="0">
                <a:solidFill>
                  <a:srgbClr val="080363"/>
                </a:solidFill>
                <a:latin typeface="LubalinGraph" pitchFamily="18" charset="0"/>
              </a:rPr>
              <a:t/>
            </a:r>
            <a:br>
              <a:rPr lang="de-DE" sz="4000" i="1" dirty="0">
                <a:solidFill>
                  <a:srgbClr val="080363"/>
                </a:solidFill>
                <a:latin typeface="LubalinGraph" pitchFamily="18" charset="0"/>
              </a:rPr>
            </a:br>
            <a:r>
              <a:rPr lang="de-DE" sz="4000" i="1" dirty="0" smtClean="0">
                <a:solidFill>
                  <a:srgbClr val="080363"/>
                </a:solidFill>
                <a:latin typeface="LubalinGraph" pitchFamily="18" charset="0"/>
              </a:rPr>
              <a:t>	</a:t>
            </a:r>
            <a:r>
              <a:rPr lang="de-DE" sz="6000" i="1" dirty="0" smtClean="0">
                <a:solidFill>
                  <a:srgbClr val="080363"/>
                </a:solidFill>
                <a:latin typeface="LubalinGraph" pitchFamily="18" charset="0"/>
              </a:rPr>
              <a:t>T</a:t>
            </a:r>
            <a:r>
              <a:rPr lang="de-DE" sz="3600" i="1" dirty="0" smtClean="0">
                <a:solidFill>
                  <a:srgbClr val="080363"/>
                </a:solidFill>
                <a:latin typeface="LubalinGraph" pitchFamily="18" charset="0"/>
              </a:rPr>
              <a:t>echnical </a:t>
            </a:r>
            <a:br>
              <a:rPr lang="de-DE" sz="3600" i="1" dirty="0" smtClean="0">
                <a:solidFill>
                  <a:srgbClr val="080363"/>
                </a:solidFill>
                <a:latin typeface="LubalinGraph" pitchFamily="18" charset="0"/>
              </a:rPr>
            </a:br>
            <a:r>
              <a:rPr lang="de-DE" sz="3600" i="1" dirty="0" smtClean="0">
                <a:solidFill>
                  <a:srgbClr val="080363"/>
                </a:solidFill>
                <a:latin typeface="LubalinGraph" pitchFamily="18" charset="0"/>
              </a:rPr>
              <a:t>		</a:t>
            </a:r>
            <a:r>
              <a:rPr lang="de-DE" sz="6000" i="1" dirty="0" smtClean="0">
                <a:solidFill>
                  <a:srgbClr val="080363"/>
                </a:solidFill>
                <a:latin typeface="LubalinGraph" pitchFamily="18" charset="0"/>
              </a:rPr>
              <a:t>S</a:t>
            </a:r>
            <a:r>
              <a:rPr lang="de-DE" sz="3600" i="1" dirty="0" smtClean="0">
                <a:solidFill>
                  <a:srgbClr val="FF9900"/>
                </a:solidFill>
                <a:latin typeface="LubalinGraph" pitchFamily="18" charset="0"/>
              </a:rPr>
              <a:t>ervice</a:t>
            </a:r>
            <a:r>
              <a:rPr lang="de-DE" sz="4000" i="1" dirty="0">
                <a:latin typeface="LubalinGraph" pitchFamily="18" charset="0"/>
              </a:rPr>
              <a:t/>
            </a:r>
            <a:br>
              <a:rPr lang="de-DE" sz="4000" i="1" dirty="0">
                <a:latin typeface="LubalinGraph" pitchFamily="18" charset="0"/>
              </a:rPr>
            </a:br>
            <a:endParaRPr lang="de-DE" sz="4000" i="1" dirty="0">
              <a:latin typeface="LubalinGraph" pitchFamily="18" charset="0"/>
            </a:endParaRPr>
          </a:p>
        </p:txBody>
      </p:sp>
      <p:pic>
        <p:nvPicPr>
          <p:cNvPr id="2054" name="Picture 6" descr="OT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32656"/>
            <a:ext cx="1944687" cy="47148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i="1">
                <a:solidFill>
                  <a:srgbClr val="080363"/>
                </a:solidFill>
                <a:latin typeface="Microsoft Sans Serif" pitchFamily="34" charset="0"/>
              </a:rPr>
              <a:t>          ZSB Seitenwandverkleidung</a:t>
            </a:r>
            <a:br>
              <a:rPr lang="de-DE" sz="3600" i="1">
                <a:solidFill>
                  <a:srgbClr val="080363"/>
                </a:solidFill>
                <a:latin typeface="Microsoft Sans Serif" pitchFamily="34" charset="0"/>
              </a:rPr>
            </a:br>
            <a:r>
              <a:rPr lang="de-DE" sz="3600" i="1">
                <a:solidFill>
                  <a:srgbClr val="080363"/>
                </a:solidFill>
                <a:latin typeface="Microsoft Sans Serif" pitchFamily="34" charset="0"/>
              </a:rPr>
              <a:t>                    Opel T0600</a:t>
            </a:r>
          </a:p>
        </p:txBody>
      </p:sp>
      <p:pic>
        <p:nvPicPr>
          <p:cNvPr id="110596" name="Picture 4" descr="OTS Lo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72225" y="6237288"/>
            <a:ext cx="2303463" cy="560387"/>
          </a:xfrm>
          <a:noFill/>
          <a:ln/>
        </p:spPr>
      </p:pic>
      <p:pic>
        <p:nvPicPr>
          <p:cNvPr id="110599" name="Picture 7" descr="SW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2636838"/>
            <a:ext cx="5256213" cy="3141662"/>
          </a:xfrm>
          <a:noFill/>
          <a:ln/>
        </p:spPr>
      </p:pic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4859338" y="1916113"/>
            <a:ext cx="395922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Planung Spritzgießwerkzeuge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Werkzeugterminverfolgung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Abmusterungen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Teile + Werkzeugoptimierung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Abstimmung der Einzelteile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Planung der US – Schweißanlage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Aufstellen und Einfahren Spritzgießmaschinen 2.300 to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Spritzprozessoptimierung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Konzept und Planung Montage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DE" sz="1800" i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DE" sz="18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  <a:t>       Headliner Neuentwicklung</a:t>
            </a:r>
          </a:p>
        </p:txBody>
      </p:sp>
      <p:pic>
        <p:nvPicPr>
          <p:cNvPr id="104452" name="Picture 4" descr="OTS Lo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43663" y="6237288"/>
            <a:ext cx="2232025" cy="542925"/>
          </a:xfrm>
          <a:noFill/>
          <a:ln/>
        </p:spPr>
      </p:pic>
      <p:pic>
        <p:nvPicPr>
          <p:cNvPr id="104454" name="Picture 6" descr="Dachhimm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68538" y="2708275"/>
            <a:ext cx="4465637" cy="3349625"/>
          </a:xfrm>
          <a:noFill/>
          <a:ln/>
        </p:spPr>
      </p:pic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684213" y="1268413"/>
            <a:ext cx="77724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DE" sz="1800" i="0">
                <a:solidFill>
                  <a:schemeClr val="tx1"/>
                </a:solidFill>
                <a:latin typeface="Arial" charset="0"/>
              </a:rPr>
              <a:t> In Zusammenarbeit mit der Fa. Riesselberg Deutschland GmbH wurde die</a:t>
            </a:r>
            <a:br>
              <a:rPr lang="de-DE" sz="1800" i="0">
                <a:solidFill>
                  <a:schemeClr val="tx1"/>
                </a:solidFill>
                <a:latin typeface="Arial" charset="0"/>
              </a:rPr>
            </a:br>
            <a:r>
              <a:rPr lang="de-DE" sz="1800" i="0">
                <a:solidFill>
                  <a:schemeClr val="tx1"/>
                </a:solidFill>
                <a:latin typeface="Arial" charset="0"/>
              </a:rPr>
              <a:t>weltweit bewährte  </a:t>
            </a:r>
            <a:r>
              <a:rPr lang="de-DE" sz="1800">
                <a:solidFill>
                  <a:srgbClr val="0000FF"/>
                </a:solidFill>
                <a:latin typeface="Arial" charset="0"/>
              </a:rPr>
              <a:t>one – shot</a:t>
            </a:r>
            <a:r>
              <a:rPr lang="de-DE" sz="1800" i="0">
                <a:solidFill>
                  <a:schemeClr val="tx1"/>
                </a:solidFill>
                <a:latin typeface="Arial" charset="0"/>
              </a:rPr>
              <a:t>  Technologie weiterentwickelt.</a:t>
            </a:r>
            <a:br>
              <a:rPr lang="de-DE" sz="1800" i="0">
                <a:solidFill>
                  <a:schemeClr val="tx1"/>
                </a:solidFill>
                <a:latin typeface="Arial" charset="0"/>
              </a:rPr>
            </a:br>
            <a:r>
              <a:rPr lang="de-DE" sz="1800" i="0">
                <a:solidFill>
                  <a:schemeClr val="tx1"/>
                </a:solidFill>
                <a:latin typeface="Arial" charset="0"/>
              </a:rPr>
              <a:t>Ein Dachhimmel aus NF/PP/GF  900-1000 g/m</a:t>
            </a:r>
            <a:r>
              <a:rPr lang="de-DE" sz="1800" i="0" baseline="30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de-DE" sz="1800" i="0">
                <a:solidFill>
                  <a:schemeClr val="tx1"/>
                </a:solidFill>
                <a:latin typeface="Arial" charset="0"/>
              </a:rPr>
              <a:t> mit exellenten</a:t>
            </a:r>
            <a:br>
              <a:rPr lang="de-DE" sz="1800" i="0">
                <a:solidFill>
                  <a:schemeClr val="tx1"/>
                </a:solidFill>
                <a:latin typeface="Arial" charset="0"/>
              </a:rPr>
            </a:br>
            <a:r>
              <a:rPr lang="de-DE" sz="1800" i="0">
                <a:solidFill>
                  <a:schemeClr val="tx1"/>
                </a:solidFill>
                <a:latin typeface="Arial" charset="0"/>
              </a:rPr>
              <a:t>Testergebnissen bei der Absorbation, im Klimawechseltest sowie im Airbagschussversuch.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  <a:t>       Headliner Neuentwicklung</a:t>
            </a:r>
          </a:p>
        </p:txBody>
      </p:sp>
      <p:pic>
        <p:nvPicPr>
          <p:cNvPr id="104452" name="Picture 4" descr="OTS Lo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43663" y="6237288"/>
            <a:ext cx="2232025" cy="542925"/>
          </a:xfrm>
          <a:noFill/>
          <a:ln/>
        </p:spPr>
      </p:pic>
      <p:pic>
        <p:nvPicPr>
          <p:cNvPr id="7" name="Picture 10" descr="Prospekt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3617912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rospekt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643314"/>
            <a:ext cx="3095625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Prospekt_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67191">
            <a:off x="4642301" y="1188537"/>
            <a:ext cx="19526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i="1">
                <a:solidFill>
                  <a:srgbClr val="080363"/>
                </a:solidFill>
                <a:latin typeface="Microsoft Sans Serif" pitchFamily="34" charset="0"/>
              </a:rPr>
              <a:t>Türverkleidung vorne Opel Astra T3001</a:t>
            </a:r>
            <a:br>
              <a:rPr lang="de-DE" sz="3600" i="1">
                <a:solidFill>
                  <a:srgbClr val="080363"/>
                </a:solidFill>
                <a:latin typeface="Microsoft Sans Serif" pitchFamily="34" charset="0"/>
              </a:rPr>
            </a:br>
            <a:r>
              <a:rPr lang="de-DE" sz="3600" i="1">
                <a:solidFill>
                  <a:srgbClr val="080363"/>
                </a:solidFill>
                <a:latin typeface="Microsoft Sans Serif" pitchFamily="34" charset="0"/>
              </a:rPr>
              <a:t>         </a:t>
            </a:r>
            <a:r>
              <a:rPr lang="de-DE" sz="2400" i="1">
                <a:solidFill>
                  <a:srgbClr val="080363"/>
                </a:solidFill>
                <a:latin typeface="Microsoft Sans Serif" pitchFamily="34" charset="0"/>
              </a:rPr>
              <a:t>Brüstung und Mittelteil aus PP/Naturfaser</a:t>
            </a:r>
          </a:p>
        </p:txBody>
      </p:sp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179388" y="1989138"/>
          <a:ext cx="4897437" cy="342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7" name="Clip" r:id="rId3" imgW="3809524" imgH="3809524" progId="">
                  <p:embed/>
                </p:oleObj>
              </mc:Choice>
              <mc:Fallback>
                <p:oleObj name="Clip" r:id="rId3" imgW="3809524" imgH="380952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989138"/>
                        <a:ext cx="4897437" cy="342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212" name="Picture 4" descr="OTS Logo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659563" y="6348413"/>
            <a:ext cx="2098675" cy="509587"/>
          </a:xfrm>
          <a:noFill/>
          <a:ln/>
        </p:spPr>
      </p:pic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4643438" y="1844675"/>
            <a:ext cx="39592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Entwicklungsunterstützung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Planung Spritzgießwerkzeuge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Planung Naturfaserpresswerkzeuge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Teile + Werkzeugoptimierung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Abstimmung der Einzelteile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Prozessoptimierung VIB - Schweißen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Prozessoptimierung Montage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de-DE" sz="1800" i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DE" sz="1800" i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DE" sz="18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  <a:t>      Kabelkanal (Motorraum)</a:t>
            </a:r>
          </a:p>
        </p:txBody>
      </p:sp>
      <p:graphicFrame>
        <p:nvGraphicFramePr>
          <p:cNvPr id="12301" name="Object 13"/>
          <p:cNvGraphicFramePr>
            <a:graphicFrameLocks noChangeAspect="1"/>
          </p:cNvGraphicFramePr>
          <p:nvPr/>
        </p:nvGraphicFramePr>
        <p:xfrm>
          <a:off x="395288" y="1196975"/>
          <a:ext cx="4148137" cy="511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Clip" r:id="rId3" imgW="3809524" imgH="4695238" progId="">
                  <p:embed/>
                </p:oleObj>
              </mc:Choice>
              <mc:Fallback>
                <p:oleObj name="Clip" r:id="rId3" imgW="3809524" imgH="4695238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96975"/>
                        <a:ext cx="4148137" cy="511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2" name="Picture 14" descr="OTS Logo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659563" y="6365875"/>
            <a:ext cx="2027237" cy="492125"/>
          </a:xfrm>
          <a:noFill/>
          <a:ln/>
        </p:spPr>
      </p:pic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3563938" y="3644900"/>
            <a:ext cx="39592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Teileentwicklung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Konstruktion Spritzgießwerkzeug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Materialauswahl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Prozessoptimierung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Abstimmung Filmscharniere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de-DE" sz="1800" i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DE" sz="1800" i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DE" sz="18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  <a:t>      Blende Mitte VW Golf A4</a:t>
            </a:r>
          </a:p>
        </p:txBody>
      </p:sp>
      <p:graphicFrame>
        <p:nvGraphicFramePr>
          <p:cNvPr id="14341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250825" y="1052513"/>
          <a:ext cx="461486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Clip" r:id="rId3" imgW="3809524" imgH="3923810" progId="">
                  <p:embed/>
                </p:oleObj>
              </mc:Choice>
              <mc:Fallback>
                <p:oleObj name="Clip" r:id="rId3" imgW="3809524" imgH="392381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052513"/>
                        <a:ext cx="4614863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2" name="Picture 6" descr="OTS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732588" y="6237288"/>
            <a:ext cx="1947862" cy="473075"/>
          </a:xfrm>
          <a:noFill/>
          <a:ln/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643438" y="2420938"/>
            <a:ext cx="39592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Planung Spritzgießwerkzeuge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Werkzeugterminverfolgung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Abmusterungen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Teile + Werkzeugoptimierung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Abstimmung der Einzelteile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DE" sz="18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  <a:t>   ZSB Handschuhkasten Golf A4</a:t>
            </a:r>
          </a:p>
        </p:txBody>
      </p:sp>
      <p:graphicFrame>
        <p:nvGraphicFramePr>
          <p:cNvPr id="1536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2843213" y="836613"/>
          <a:ext cx="5761037" cy="576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Clip" r:id="rId3" imgW="3809524" imgH="3809524" progId="">
                  <p:embed/>
                </p:oleObj>
              </mc:Choice>
              <mc:Fallback>
                <p:oleObj name="Clip" r:id="rId3" imgW="3809524" imgH="3809524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836613"/>
                        <a:ext cx="5761037" cy="576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7" name="Picture 7" descr="OTS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877050" y="6237288"/>
            <a:ext cx="1804988" cy="438150"/>
          </a:xfrm>
          <a:noFill/>
          <a:ln/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39750" y="1125538"/>
            <a:ext cx="39592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Planung Spritzgießwerkzeuge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Werkzeugterminverfolgung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Abmusterungen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Teile + Werkzeugoptimierung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Abstimmung der Einzelteile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DE" sz="18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i="1">
                <a:solidFill>
                  <a:srgbClr val="080363"/>
                </a:solidFill>
                <a:latin typeface="Microsoft Sans Serif" pitchFamily="34" charset="0"/>
              </a:rPr>
              <a:t>ZSB Türverkleidung Opel Astra 2700</a:t>
            </a:r>
            <a:br>
              <a:rPr lang="de-DE" sz="3600" i="1">
                <a:solidFill>
                  <a:srgbClr val="080363"/>
                </a:solidFill>
                <a:latin typeface="Microsoft Sans Serif" pitchFamily="34" charset="0"/>
              </a:rPr>
            </a:br>
            <a:r>
              <a:rPr lang="de-DE" sz="3600" i="1">
                <a:solidFill>
                  <a:srgbClr val="080363"/>
                </a:solidFill>
                <a:latin typeface="Microsoft Sans Serif" pitchFamily="34" charset="0"/>
              </a:rPr>
              <a:t>        </a:t>
            </a:r>
          </a:p>
        </p:txBody>
      </p:sp>
      <p:graphicFrame>
        <p:nvGraphicFramePr>
          <p:cNvPr id="8601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476375" y="1773238"/>
          <a:ext cx="5905500" cy="421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5" name="Clip" r:id="rId3" imgW="3809524" imgH="3809524" progId="">
                  <p:embed/>
                </p:oleObj>
              </mc:Choice>
              <mc:Fallback>
                <p:oleObj name="Clip" r:id="rId3" imgW="3809524" imgH="380952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773238"/>
                        <a:ext cx="5905500" cy="421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9" name="Picture 5" descr="OTS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732588" y="6237288"/>
            <a:ext cx="1949450" cy="473075"/>
          </a:xfrm>
          <a:noFill/>
          <a:ln/>
        </p:spPr>
      </p:pic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339975" y="1052513"/>
            <a:ext cx="39592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Teilepreiskalkulation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Spritzgießwerkzeuge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Teile + Werkzeugoptimierung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Abstimmung der Einzelteile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DE" sz="1800" i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DE" sz="1800" i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DE" sz="18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  <a:t>US-Verschweißung</a:t>
            </a:r>
            <a:b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</a:br>
            <a: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  <a:t> Seitenwand Opel T0600</a:t>
            </a:r>
          </a:p>
        </p:txBody>
      </p:sp>
      <p:graphicFrame>
        <p:nvGraphicFramePr>
          <p:cNvPr id="1741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5288" y="2060575"/>
          <a:ext cx="4608512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Clip" r:id="rId3" imgW="3809524" imgH="2857143" progId="">
                  <p:embed/>
                </p:oleObj>
              </mc:Choice>
              <mc:Fallback>
                <p:oleObj name="Clip" r:id="rId3" imgW="3809524" imgH="285714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060575"/>
                        <a:ext cx="4608512" cy="345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2" name="Picture 4" descr="OTS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732588" y="6237288"/>
            <a:ext cx="1949450" cy="474662"/>
          </a:xfrm>
          <a:noFill/>
          <a:ln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003800" y="2565400"/>
            <a:ext cx="39592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Konzept Schweißanlage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Fertigungsüberwachung Schweißanlage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Abmusterungen Schweißen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Teile + Werkzeugoptimierung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DE" sz="1800" i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DE" sz="18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  <a:t>US-Schweißanlage Seitenwand Opel T0600</a:t>
            </a:r>
          </a:p>
        </p:txBody>
      </p:sp>
      <p:graphicFrame>
        <p:nvGraphicFramePr>
          <p:cNvPr id="1843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403350" y="1628775"/>
          <a:ext cx="5761038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Clip" r:id="rId3" imgW="3809524" imgH="2857143" progId="">
                  <p:embed/>
                </p:oleObj>
              </mc:Choice>
              <mc:Fallback>
                <p:oleObj name="Clip" r:id="rId3" imgW="3809524" imgH="285714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628775"/>
                        <a:ext cx="5761038" cy="432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6" name="Picture 4" descr="OTS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732588" y="6237288"/>
            <a:ext cx="1947862" cy="473075"/>
          </a:xfrm>
          <a:noFill/>
          <a:ln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85786" y="214290"/>
            <a:ext cx="7623175" cy="1017579"/>
          </a:xfrm>
        </p:spPr>
        <p:txBody>
          <a:bodyPr/>
          <a:lstStyle/>
          <a:p>
            <a:r>
              <a:rPr lang="de-DE" sz="5400" i="1" dirty="0" smtClean="0">
                <a:solidFill>
                  <a:srgbClr val="080363"/>
                </a:solidFill>
                <a:latin typeface="Microsoft Sans Serif" pitchFamily="34" charset="0"/>
              </a:rPr>
              <a:t>Firmendaten OTS</a:t>
            </a:r>
            <a:r>
              <a:rPr lang="de-DE" sz="4000" i="1" dirty="0" smtClean="0">
                <a:solidFill>
                  <a:srgbClr val="080363"/>
                </a:solidFill>
                <a:latin typeface="Microsoft Sans Serif" pitchFamily="34" charset="0"/>
              </a:rPr>
              <a:t> </a:t>
            </a:r>
            <a:endParaRPr lang="de-DE" sz="4000" i="1" dirty="0">
              <a:latin typeface="Microsoft Sans Serif" pitchFamily="34" charset="0"/>
            </a:endParaRPr>
          </a:p>
        </p:txBody>
      </p:sp>
      <p:pic>
        <p:nvPicPr>
          <p:cNvPr id="2054" name="Picture 6" descr="OT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60648"/>
            <a:ext cx="1944687" cy="471487"/>
          </a:xfrm>
          <a:prstGeom prst="rect">
            <a:avLst/>
          </a:prstGeom>
          <a:noFill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55576" y="1412776"/>
            <a:ext cx="7381875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38150" eaLnBrk="0" hangingPunct="0"/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Firmenname:			OTS Ostermaier Technical Service</a:t>
            </a:r>
          </a:p>
          <a:p>
            <a:pPr defTabSz="438150" eaLnBrk="0" hangingPunct="0"/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			</a:t>
            </a:r>
          </a:p>
          <a:p>
            <a:pPr defTabSz="438150" eaLnBrk="0" hangingPunct="0"/>
            <a:endParaRPr lang="de-DE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438150" eaLnBrk="0" hangingPunct="0"/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Anschrift:				</a:t>
            </a: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</a:t>
            </a: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asanenweg 4</a:t>
            </a:r>
            <a:endParaRPr lang="de-DE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438150" eaLnBrk="0" hangingPunct="0"/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			</a:t>
            </a: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27259 </a:t>
            </a:r>
            <a:r>
              <a:rPr lang="de-DE" sz="1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Varrel</a:t>
            </a:r>
            <a:endParaRPr lang="de-DE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438150" eaLnBrk="0" hangingPunct="0"/>
            <a:endParaRPr lang="de-DE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438150" eaLnBrk="0" hangingPunct="0"/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Telefon:				+49 (0) </a:t>
            </a: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4274   963646-0</a:t>
            </a:r>
            <a:endParaRPr lang="de-DE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438150" eaLnBrk="0" hangingPunct="0"/>
            <a:endParaRPr lang="de-DE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438150" eaLnBrk="0" hangingPunct="0"/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Telefax:				+49 (0) </a:t>
            </a: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4274   963646-10</a:t>
            </a:r>
            <a:endParaRPr lang="de-DE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438150" eaLnBrk="0" hangingPunct="0"/>
            <a:endParaRPr lang="de-DE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438150" eaLnBrk="0" hangingPunct="0"/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E-</a:t>
            </a:r>
            <a:r>
              <a:rPr lang="de-DE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mail</a:t>
            </a: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				ots@ots-ostermaier.de</a:t>
            </a:r>
          </a:p>
          <a:p>
            <a:pPr defTabSz="438150" eaLnBrk="0" hangingPunct="0"/>
            <a:endParaRPr lang="de-DE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438150" eaLnBrk="0" hangingPunct="0"/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Gründungsjahr:			1994</a:t>
            </a:r>
          </a:p>
          <a:p>
            <a:pPr defTabSz="438150" eaLnBrk="0" hangingPunct="0"/>
            <a:endParaRPr lang="de-DE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438150" eaLnBrk="0" hangingPunct="0"/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Geschäftsinhaber:		Frank Ostermaier	 </a:t>
            </a:r>
          </a:p>
          <a:p>
            <a:pPr defTabSz="438150" eaLnBrk="0" hangingPunct="0"/>
            <a:endParaRPr lang="de-DE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438150" eaLnBrk="0" hangingPunct="0"/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Geschäftsleitung:		Frank Ostermaier 	 </a:t>
            </a:r>
          </a:p>
          <a:p>
            <a:pPr defTabSz="438150" eaLnBrk="0" hangingPunct="0"/>
            <a:endParaRPr lang="de-DE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438150" eaLnBrk="0" hangingPunct="0"/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Qualitätswesen:		Carolin </a:t>
            </a:r>
            <a:r>
              <a:rPr lang="de-DE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Bahlmann</a:t>
            </a:r>
            <a:endParaRPr lang="de-DE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438150" eaLnBrk="0" hangingPunct="0"/>
            <a:endParaRPr lang="de-DE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438150" eaLnBrk="0" hangingPunct="0"/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DUNS-Nummer:		33-350-1419</a:t>
            </a:r>
          </a:p>
          <a:p>
            <a:pPr defTabSz="438150" eaLnBrk="0" hangingPunct="0"/>
            <a:endParaRPr lang="de-DE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defTabSz="438150" eaLnBrk="0" hangingPunct="0"/>
            <a:endParaRPr lang="de-DE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  <a:t>     Werkzeug Auswerferseite </a:t>
            </a:r>
            <a:b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</a:br>
            <a: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  <a:t>       Seitenwand Opel T0600</a:t>
            </a:r>
          </a:p>
        </p:txBody>
      </p:sp>
      <p:graphicFrame>
        <p:nvGraphicFramePr>
          <p:cNvPr id="1945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627313" y="1557338"/>
          <a:ext cx="3400425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Clip" r:id="rId3" imgW="3809524" imgH="5076190" progId="">
                  <p:embed/>
                </p:oleObj>
              </mc:Choice>
              <mc:Fallback>
                <p:oleObj name="Clip" r:id="rId3" imgW="3809524" imgH="507619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557338"/>
                        <a:ext cx="3400425" cy="453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0" name="Picture 4" descr="OTS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804025" y="6237288"/>
            <a:ext cx="1878013" cy="457200"/>
          </a:xfrm>
          <a:noFill/>
          <a:ln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  <a:t>         Werkzeug Düsenseite</a:t>
            </a:r>
            <a:b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</a:br>
            <a: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  <a:t>        Seitenwand Opel T0600</a:t>
            </a:r>
          </a:p>
        </p:txBody>
      </p:sp>
      <p:graphicFrame>
        <p:nvGraphicFramePr>
          <p:cNvPr id="2048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771775" y="1557338"/>
          <a:ext cx="3400425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Clip" r:id="rId3" imgW="3809524" imgH="5076190" progId="">
                  <p:embed/>
                </p:oleObj>
              </mc:Choice>
              <mc:Fallback>
                <p:oleObj name="Clip" r:id="rId3" imgW="3809524" imgH="507619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557338"/>
                        <a:ext cx="3400425" cy="453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 descr="OTS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732588" y="6237288"/>
            <a:ext cx="1949450" cy="474662"/>
          </a:xfrm>
          <a:noFill/>
          <a:ln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  <a:t>Wir unterstützen Sie bei  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00232" y="1500174"/>
            <a:ext cx="4038600" cy="4530725"/>
          </a:xfrm>
        </p:spPr>
        <p:txBody>
          <a:bodyPr/>
          <a:lstStyle/>
          <a:p>
            <a:r>
              <a:rPr lang="de-DE" sz="2600" dirty="0"/>
              <a:t>Entwicklung</a:t>
            </a:r>
          </a:p>
          <a:p>
            <a:r>
              <a:rPr lang="de-DE" sz="2600" dirty="0"/>
              <a:t>Konstruktion</a:t>
            </a:r>
          </a:p>
          <a:p>
            <a:r>
              <a:rPr lang="de-DE" sz="2600" dirty="0"/>
              <a:t>Projektbetreuung</a:t>
            </a:r>
          </a:p>
          <a:p>
            <a:r>
              <a:rPr lang="de-DE" sz="2600" dirty="0"/>
              <a:t>Einkauf</a:t>
            </a:r>
          </a:p>
          <a:p>
            <a:r>
              <a:rPr lang="de-DE" sz="2600" dirty="0" smtClean="0"/>
              <a:t>Teilefertigung</a:t>
            </a:r>
          </a:p>
          <a:p>
            <a:r>
              <a:rPr lang="de-DE" sz="2600" dirty="0" smtClean="0"/>
              <a:t>Erstellen von </a:t>
            </a:r>
            <a:r>
              <a:rPr lang="de-DE" sz="2600" dirty="0" err="1" smtClean="0"/>
              <a:t>Messberichten</a:t>
            </a:r>
            <a:endParaRPr lang="de-DE" sz="2600" dirty="0"/>
          </a:p>
        </p:txBody>
      </p:sp>
      <p:pic>
        <p:nvPicPr>
          <p:cNvPr id="21508" name="Picture 4" descr="OTS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59563" y="6365875"/>
            <a:ext cx="2020887" cy="492125"/>
          </a:xfrm>
          <a:noFill/>
          <a:ln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  <a:t>Sie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628775"/>
            <a:ext cx="5761037" cy="4530725"/>
          </a:xfrm>
        </p:spPr>
        <p:txBody>
          <a:bodyPr/>
          <a:lstStyle/>
          <a:p>
            <a:r>
              <a:rPr lang="de-DE" sz="2600"/>
              <a:t>Sparen kostbare Zeit</a:t>
            </a:r>
          </a:p>
          <a:p>
            <a:endParaRPr lang="de-DE" sz="2600"/>
          </a:p>
          <a:p>
            <a:r>
              <a:rPr lang="de-DE" sz="2600"/>
              <a:t>entlasten Ihre Mitarbeiter</a:t>
            </a:r>
          </a:p>
          <a:p>
            <a:endParaRPr lang="de-DE" sz="2600"/>
          </a:p>
          <a:p>
            <a:r>
              <a:rPr lang="de-DE" sz="2600"/>
              <a:t>können Ihre Arbeitszeiten effektiver nutzen</a:t>
            </a:r>
          </a:p>
        </p:txBody>
      </p:sp>
      <p:pic>
        <p:nvPicPr>
          <p:cNvPr id="22532" name="Picture 4" descr="OTS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6237288"/>
            <a:ext cx="1804988" cy="438150"/>
          </a:xfrm>
          <a:noFill/>
          <a:ln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  <a:t>Wir betreuen Ihre Produkte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Von der Entwicklung bis zur Serienreife</a:t>
            </a:r>
          </a:p>
        </p:txBody>
      </p:sp>
      <p:pic>
        <p:nvPicPr>
          <p:cNvPr id="23556" name="Picture 4" descr="OT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6165850"/>
            <a:ext cx="18764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125538"/>
            <a:ext cx="7772400" cy="4572000"/>
          </a:xfrm>
        </p:spPr>
        <p:txBody>
          <a:bodyPr/>
          <a:lstStyle/>
          <a:p>
            <a:pPr algn="ctr"/>
            <a:r>
              <a:rPr lang="de-DE" sz="4800" i="1">
                <a:solidFill>
                  <a:srgbClr val="080363"/>
                </a:solidFill>
                <a:latin typeface="Microsoft Sans Serif" pitchFamily="34" charset="0"/>
              </a:rPr>
              <a:t>Hilfestellung</a:t>
            </a:r>
            <a:br>
              <a:rPr lang="de-DE" sz="4800" i="1">
                <a:solidFill>
                  <a:srgbClr val="080363"/>
                </a:solidFill>
                <a:latin typeface="Microsoft Sans Serif" pitchFamily="34" charset="0"/>
              </a:rPr>
            </a:br>
            <a:r>
              <a:rPr lang="de-DE" sz="4000">
                <a:solidFill>
                  <a:schemeClr val="tx1"/>
                </a:solidFill>
                <a:latin typeface="Arial" charset="0"/>
              </a:rPr>
              <a:t> </a:t>
            </a:r>
            <a:br>
              <a:rPr lang="de-DE" sz="4000">
                <a:solidFill>
                  <a:schemeClr val="tx1"/>
                </a:solidFill>
                <a:latin typeface="Arial" charset="0"/>
              </a:rPr>
            </a:br>
            <a:r>
              <a:rPr lang="de-DE" sz="3600">
                <a:solidFill>
                  <a:schemeClr val="tx1"/>
                </a:solidFill>
                <a:latin typeface="Arial" charset="0"/>
              </a:rPr>
              <a:t>bei der Werkstoffauswahl und der kunststoffgerechten Gestaltung zur </a:t>
            </a:r>
            <a:br>
              <a:rPr lang="de-DE" sz="3600">
                <a:solidFill>
                  <a:schemeClr val="tx1"/>
                </a:solidFill>
                <a:latin typeface="Arial" charset="0"/>
              </a:rPr>
            </a:br>
            <a:r>
              <a:rPr lang="de-DE" sz="3600">
                <a:solidFill>
                  <a:schemeClr val="tx1"/>
                </a:solidFill>
                <a:latin typeface="Arial" charset="0"/>
              </a:rPr>
              <a:t/>
            </a:r>
            <a:br>
              <a:rPr lang="de-DE" sz="3600">
                <a:solidFill>
                  <a:schemeClr val="tx1"/>
                </a:solidFill>
                <a:latin typeface="Arial" charset="0"/>
              </a:rPr>
            </a:br>
            <a:r>
              <a:rPr lang="de-DE" sz="3600">
                <a:solidFill>
                  <a:schemeClr val="tx1"/>
                </a:solidFill>
                <a:latin typeface="Arial" charset="0"/>
              </a:rPr>
              <a:t>Vermeidung von Fertigungs-,</a:t>
            </a:r>
            <a:br>
              <a:rPr lang="de-DE" sz="3600">
                <a:solidFill>
                  <a:schemeClr val="tx1"/>
                </a:solidFill>
                <a:latin typeface="Arial" charset="0"/>
              </a:rPr>
            </a:br>
            <a:r>
              <a:rPr lang="de-DE" sz="3600">
                <a:solidFill>
                  <a:schemeClr val="tx1"/>
                </a:solidFill>
                <a:latin typeface="Arial" charset="0"/>
              </a:rPr>
              <a:t> Verarbeitungs- und Einsatzproblemen</a:t>
            </a:r>
          </a:p>
        </p:txBody>
      </p:sp>
      <p:pic>
        <p:nvPicPr>
          <p:cNvPr id="25604" name="Picture 4" descr="OT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6092825"/>
            <a:ext cx="20208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12875"/>
            <a:ext cx="7623175" cy="1319213"/>
          </a:xfrm>
        </p:spPr>
        <p:txBody>
          <a:bodyPr/>
          <a:lstStyle/>
          <a:p>
            <a:r>
              <a:rPr lang="de-DE" sz="4000" i="1" dirty="0">
                <a:solidFill>
                  <a:srgbClr val="080363"/>
                </a:solidFill>
                <a:latin typeface="Microsoft Sans Serif" pitchFamily="34" charset="0"/>
              </a:rPr>
              <a:t>Auf Wunsch übernehmen wir für Sie die komplette Projektabwicklung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005263"/>
            <a:ext cx="7272338" cy="2209800"/>
          </a:xfrm>
        </p:spPr>
        <p:txBody>
          <a:bodyPr/>
          <a:lstStyle/>
          <a:p>
            <a:r>
              <a:rPr lang="de-DE" sz="2400" dirty="0"/>
              <a:t>Von der Anfrage und Auftragsvergabe, der Beratung und der Kontrolle von Zulieferfirmen, </a:t>
            </a:r>
            <a:r>
              <a:rPr lang="de-DE" sz="2400" dirty="0" smtClean="0"/>
              <a:t>hin </a:t>
            </a:r>
            <a:r>
              <a:rPr lang="de-DE" sz="2400" dirty="0"/>
              <a:t>zur Fertigungsüberwachung und </a:t>
            </a:r>
            <a:r>
              <a:rPr lang="de-DE" sz="2400" dirty="0" smtClean="0"/>
              <a:t>Terminverfolgung, bis zur Teileproduktion und Qualitätssicherung!</a:t>
            </a:r>
            <a:endParaRPr lang="de-DE" dirty="0"/>
          </a:p>
        </p:txBody>
      </p:sp>
      <p:pic>
        <p:nvPicPr>
          <p:cNvPr id="26628" name="Picture 4" descr="OT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6165850"/>
            <a:ext cx="19494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268413"/>
            <a:ext cx="7921625" cy="1452562"/>
          </a:xfrm>
        </p:spPr>
        <p:txBody>
          <a:bodyPr/>
          <a:lstStyle/>
          <a:p>
            <a:pPr algn="ctr"/>
            <a: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  <a:t>Sie haben keine Eigenfertigung !? </a:t>
            </a:r>
            <a:b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</a:br>
            <a: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  <a:t> Kein Problem.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933825"/>
            <a:ext cx="8064500" cy="1981200"/>
          </a:xfrm>
        </p:spPr>
        <p:txBody>
          <a:bodyPr/>
          <a:lstStyle/>
          <a:p>
            <a:r>
              <a:rPr lang="de-DE"/>
              <a:t>Ihre Ideen werden von uns fachlich umgesetzt.</a:t>
            </a:r>
          </a:p>
          <a:p>
            <a:r>
              <a:rPr lang="de-DE"/>
              <a:t>Wir planen, konstruieren anspruchsvolle Produkte, Anlagen, Maschinen und Werkzeuge</a:t>
            </a:r>
          </a:p>
        </p:txBody>
      </p:sp>
      <p:pic>
        <p:nvPicPr>
          <p:cNvPr id="27652" name="Picture 4" descr="OT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6165850"/>
            <a:ext cx="187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772400" cy="5257800"/>
          </a:xfrm>
        </p:spPr>
        <p:txBody>
          <a:bodyPr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Arial" charset="0"/>
              </a:rPr>
              <a:t>Zusammen mit kompetenten und zuverlässigen Partnern fertigen wir für Sie technische Kunststoffteile aus allen handelsüblichen Thermoplasten von 1g  bis 10.000 </a:t>
            </a:r>
            <a:r>
              <a:rPr lang="de-DE" sz="2800" dirty="0" err="1">
                <a:solidFill>
                  <a:schemeClr val="tx1"/>
                </a:solidFill>
                <a:latin typeface="Arial" charset="0"/>
              </a:rPr>
              <a:t>gr.</a:t>
            </a:r>
            <a:r>
              <a:rPr lang="de-DE" sz="28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pic>
        <p:nvPicPr>
          <p:cNvPr id="28676" name="Picture 4" descr="OT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6092825"/>
            <a:ext cx="20208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55650" y="333375"/>
            <a:ext cx="8229600" cy="1139825"/>
          </a:xfrm>
        </p:spPr>
        <p:txBody>
          <a:bodyPr/>
          <a:lstStyle/>
          <a:p>
            <a:r>
              <a:rPr lang="de-DE" sz="1900" b="1" i="1" u="sng">
                <a:solidFill>
                  <a:schemeClr val="bg2"/>
                </a:solidFill>
              </a:rPr>
              <a:t>Kunde</a:t>
            </a:r>
          </a:p>
        </p:txBody>
      </p:sp>
      <p:pic>
        <p:nvPicPr>
          <p:cNvPr id="92193" name="Picture 33" descr="ots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6308725"/>
            <a:ext cx="1731962" cy="420688"/>
          </a:xfrm>
          <a:prstGeom prst="rect">
            <a:avLst/>
          </a:prstGeom>
          <a:noFill/>
        </p:spPr>
      </p:pic>
      <p:grpSp>
        <p:nvGrpSpPr>
          <p:cNvPr id="92210" name="Group 50"/>
          <p:cNvGrpSpPr>
            <a:grpSpLocks/>
          </p:cNvGrpSpPr>
          <p:nvPr/>
        </p:nvGrpSpPr>
        <p:grpSpPr bwMode="auto">
          <a:xfrm>
            <a:off x="684213" y="333375"/>
            <a:ext cx="8064500" cy="5759450"/>
            <a:chOff x="431" y="210"/>
            <a:chExt cx="5080" cy="3628"/>
          </a:xfrm>
        </p:grpSpPr>
        <p:pic>
          <p:nvPicPr>
            <p:cNvPr id="92163" name="Picture 3" descr="Kund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" y="436"/>
              <a:ext cx="1451" cy="80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2164" name="Picture 4" descr="OT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4" y="482"/>
              <a:ext cx="730" cy="771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</p:pic>
        <p:sp>
          <p:nvSpPr>
            <p:cNvPr id="92166" name="Text Box 6"/>
            <p:cNvSpPr txBox="1">
              <a:spLocks noChangeArrowheads="1"/>
            </p:cNvSpPr>
            <p:nvPr/>
          </p:nvSpPr>
          <p:spPr bwMode="auto">
            <a:xfrm>
              <a:off x="2835" y="210"/>
              <a:ext cx="1996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900" b="1" u="sng">
                  <a:solidFill>
                    <a:schemeClr val="bg2"/>
                  </a:solidFill>
                  <a:latin typeface="Garamond" pitchFamily="18" charset="0"/>
                </a:rPr>
                <a:t>Planung, Projektbetreuung, Entwicklung </a:t>
              </a:r>
            </a:p>
          </p:txBody>
        </p:sp>
        <p:sp>
          <p:nvSpPr>
            <p:cNvPr id="92167" name="Text Box 7"/>
            <p:cNvSpPr txBox="1">
              <a:spLocks noChangeArrowheads="1"/>
            </p:cNvSpPr>
            <p:nvPr/>
          </p:nvSpPr>
          <p:spPr bwMode="auto">
            <a:xfrm>
              <a:off x="4154" y="547"/>
              <a:ext cx="5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 u="sng" dirty="0">
                  <a:solidFill>
                    <a:srgbClr val="FF9900"/>
                  </a:solidFill>
                  <a:latin typeface="Alfredo's Dance" pitchFamily="2" charset="0"/>
                </a:rPr>
                <a:t>OTS</a:t>
              </a:r>
            </a:p>
          </p:txBody>
        </p:sp>
        <p:sp>
          <p:nvSpPr>
            <p:cNvPr id="92168" name="Rectangle 8"/>
            <p:cNvSpPr>
              <a:spLocks noChangeArrowheads="1"/>
            </p:cNvSpPr>
            <p:nvPr/>
          </p:nvSpPr>
          <p:spPr bwMode="auto">
            <a:xfrm>
              <a:off x="431" y="210"/>
              <a:ext cx="1496" cy="1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169" name="Rectangle 9"/>
            <p:cNvSpPr>
              <a:spLocks noChangeArrowheads="1"/>
            </p:cNvSpPr>
            <p:nvPr/>
          </p:nvSpPr>
          <p:spPr bwMode="auto">
            <a:xfrm>
              <a:off x="2789" y="210"/>
              <a:ext cx="2178" cy="11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92170" name="Picture 10" descr="Fabri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36" y="3385"/>
              <a:ext cx="363" cy="334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92171" name="Picture 11" descr="Fabri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12" y="3258"/>
              <a:ext cx="318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172" name="Picture 12" descr="Fabri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76" y="3249"/>
              <a:ext cx="318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173" name="Picture 13" descr="Fabri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60" y="3238"/>
              <a:ext cx="318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174" name="Picture 14" descr="Fabri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16" y="3385"/>
              <a:ext cx="363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175" name="Picture 15" descr="Fabri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84" y="3385"/>
              <a:ext cx="363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176" name="Picture 16" descr="Fabri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6" y="3385"/>
              <a:ext cx="36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177" name="Picture 17" descr="Fabri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10" y="3385"/>
              <a:ext cx="363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178" name="Picture 18" descr="portuga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65" y="2387"/>
              <a:ext cx="454" cy="273"/>
            </a:xfrm>
            <a:prstGeom prst="rect">
              <a:avLst/>
            </a:prstGeom>
            <a:noFill/>
          </p:spPr>
        </p:pic>
        <p:pic>
          <p:nvPicPr>
            <p:cNvPr id="92179" name="Picture 19" descr="deutschlan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54" y="2496"/>
              <a:ext cx="453" cy="272"/>
            </a:xfrm>
            <a:prstGeom prst="rect">
              <a:avLst/>
            </a:prstGeom>
            <a:noFill/>
          </p:spPr>
        </p:pic>
        <p:pic>
          <p:nvPicPr>
            <p:cNvPr id="92181" name="Picture 21" descr="tschechie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71" y="2523"/>
              <a:ext cx="454" cy="273"/>
            </a:xfrm>
            <a:prstGeom prst="rect">
              <a:avLst/>
            </a:prstGeom>
            <a:noFill/>
          </p:spPr>
        </p:pic>
        <p:pic>
          <p:nvPicPr>
            <p:cNvPr id="92182" name="Picture 22" descr="deutschlan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90" y="2523"/>
              <a:ext cx="408" cy="245"/>
            </a:xfrm>
            <a:prstGeom prst="rect">
              <a:avLst/>
            </a:prstGeom>
            <a:noFill/>
          </p:spPr>
        </p:pic>
        <p:pic>
          <p:nvPicPr>
            <p:cNvPr id="92183" name="Picture 23" descr="deutschlan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7" y="2523"/>
              <a:ext cx="408" cy="246"/>
            </a:xfrm>
            <a:prstGeom prst="rect">
              <a:avLst/>
            </a:prstGeom>
            <a:noFill/>
          </p:spPr>
        </p:pic>
        <p:sp>
          <p:nvSpPr>
            <p:cNvPr id="92184" name="Rectangle 24"/>
            <p:cNvSpPr>
              <a:spLocks noChangeArrowheads="1"/>
            </p:cNvSpPr>
            <p:nvPr/>
          </p:nvSpPr>
          <p:spPr bwMode="auto">
            <a:xfrm>
              <a:off x="431" y="2341"/>
              <a:ext cx="907" cy="14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185" name="Rectangle 25"/>
            <p:cNvSpPr>
              <a:spLocks noChangeArrowheads="1"/>
            </p:cNvSpPr>
            <p:nvPr/>
          </p:nvSpPr>
          <p:spPr bwMode="auto">
            <a:xfrm>
              <a:off x="1474" y="2341"/>
              <a:ext cx="635" cy="14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186" name="Text Box 26"/>
            <p:cNvSpPr txBox="1">
              <a:spLocks noChangeArrowheads="1"/>
            </p:cNvSpPr>
            <p:nvPr/>
          </p:nvSpPr>
          <p:spPr bwMode="auto">
            <a:xfrm>
              <a:off x="431" y="2069"/>
              <a:ext cx="167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700" b="1" i="0" u="sng">
                  <a:solidFill>
                    <a:schemeClr val="tx1"/>
                  </a:solidFill>
                  <a:latin typeface="Arial" charset="0"/>
                </a:rPr>
                <a:t>WERKZEUGBAU</a:t>
              </a:r>
            </a:p>
          </p:txBody>
        </p:sp>
        <p:sp>
          <p:nvSpPr>
            <p:cNvPr id="92187" name="Text Box 27"/>
            <p:cNvSpPr txBox="1">
              <a:spLocks noChangeArrowheads="1"/>
            </p:cNvSpPr>
            <p:nvPr/>
          </p:nvSpPr>
          <p:spPr bwMode="auto">
            <a:xfrm>
              <a:off x="2200" y="2069"/>
              <a:ext cx="1361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700" b="1" i="0" u="sng">
                  <a:solidFill>
                    <a:schemeClr val="tx1"/>
                  </a:solidFill>
                  <a:latin typeface="Arial" charset="0"/>
                </a:rPr>
                <a:t>PROTOTYPENBAU</a:t>
              </a:r>
            </a:p>
          </p:txBody>
        </p:sp>
        <p:sp>
          <p:nvSpPr>
            <p:cNvPr id="92188" name="Rectangle 28"/>
            <p:cNvSpPr>
              <a:spLocks noChangeArrowheads="1"/>
            </p:cNvSpPr>
            <p:nvPr/>
          </p:nvSpPr>
          <p:spPr bwMode="auto">
            <a:xfrm>
              <a:off x="2200" y="2341"/>
              <a:ext cx="589" cy="14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189" name="Rectangle 29"/>
            <p:cNvSpPr>
              <a:spLocks noChangeArrowheads="1"/>
            </p:cNvSpPr>
            <p:nvPr/>
          </p:nvSpPr>
          <p:spPr bwMode="auto">
            <a:xfrm>
              <a:off x="2880" y="2341"/>
              <a:ext cx="680" cy="14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190" name="Rectangle 30"/>
            <p:cNvSpPr>
              <a:spLocks noChangeArrowheads="1"/>
            </p:cNvSpPr>
            <p:nvPr/>
          </p:nvSpPr>
          <p:spPr bwMode="auto">
            <a:xfrm>
              <a:off x="3651" y="2341"/>
              <a:ext cx="1860" cy="14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192" name="Text Box 32"/>
            <p:cNvSpPr txBox="1">
              <a:spLocks noChangeArrowheads="1"/>
            </p:cNvSpPr>
            <p:nvPr/>
          </p:nvSpPr>
          <p:spPr bwMode="auto">
            <a:xfrm>
              <a:off x="3651" y="2069"/>
              <a:ext cx="1860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700" b="1" i="0" u="sng">
                  <a:solidFill>
                    <a:schemeClr val="tx1"/>
                  </a:solidFill>
                  <a:latin typeface="Arial" charset="0"/>
                </a:rPr>
                <a:t>TEILEFERTIGUNG</a:t>
              </a:r>
            </a:p>
          </p:txBody>
        </p:sp>
        <p:sp>
          <p:nvSpPr>
            <p:cNvPr id="92194" name="AutoShape 34"/>
            <p:cNvSpPr>
              <a:spLocks noChangeArrowheads="1"/>
            </p:cNvSpPr>
            <p:nvPr/>
          </p:nvSpPr>
          <p:spPr bwMode="auto">
            <a:xfrm>
              <a:off x="3923" y="436"/>
              <a:ext cx="771" cy="474"/>
            </a:xfrm>
            <a:prstGeom prst="wedgeEllipseCallout">
              <a:avLst>
                <a:gd name="adj1" fmla="val -45329"/>
                <a:gd name="adj2" fmla="val 6624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de-DE" sz="1800" i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2195" name="AutoShape 35"/>
            <p:cNvSpPr>
              <a:spLocks noChangeArrowheads="1"/>
            </p:cNvSpPr>
            <p:nvPr/>
          </p:nvSpPr>
          <p:spPr bwMode="auto">
            <a:xfrm>
              <a:off x="1927" y="663"/>
              <a:ext cx="862" cy="136"/>
            </a:xfrm>
            <a:prstGeom prst="leftRightArrow">
              <a:avLst>
                <a:gd name="adj1" fmla="val 50000"/>
                <a:gd name="adj2" fmla="val 126765"/>
              </a:avLst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196" name="AutoShape 36"/>
            <p:cNvSpPr>
              <a:spLocks noChangeArrowheads="1"/>
            </p:cNvSpPr>
            <p:nvPr/>
          </p:nvSpPr>
          <p:spPr bwMode="auto">
            <a:xfrm rot="10800000">
              <a:off x="4785" y="1344"/>
              <a:ext cx="227" cy="362"/>
            </a:xfrm>
            <a:prstGeom prst="flowChartMerge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197" name="AutoShape 37"/>
            <p:cNvSpPr>
              <a:spLocks noChangeArrowheads="1"/>
            </p:cNvSpPr>
            <p:nvPr/>
          </p:nvSpPr>
          <p:spPr bwMode="auto">
            <a:xfrm rot="10800000">
              <a:off x="3696" y="1344"/>
              <a:ext cx="227" cy="362"/>
            </a:xfrm>
            <a:prstGeom prst="flowChartMerge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198" name="AutoShape 38"/>
            <p:cNvSpPr>
              <a:spLocks noChangeArrowheads="1"/>
            </p:cNvSpPr>
            <p:nvPr/>
          </p:nvSpPr>
          <p:spPr bwMode="auto">
            <a:xfrm rot="10800000">
              <a:off x="2744" y="1344"/>
              <a:ext cx="227" cy="362"/>
            </a:xfrm>
            <a:prstGeom prst="flowChartMerge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199" name="Line 39"/>
            <p:cNvSpPr>
              <a:spLocks noChangeShapeType="1"/>
            </p:cNvSpPr>
            <p:nvPr/>
          </p:nvSpPr>
          <p:spPr bwMode="auto">
            <a:xfrm flipH="1">
              <a:off x="1519" y="1661"/>
              <a:ext cx="1361" cy="318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2200" name="Line 40"/>
            <p:cNvSpPr>
              <a:spLocks noChangeShapeType="1"/>
            </p:cNvSpPr>
            <p:nvPr/>
          </p:nvSpPr>
          <p:spPr bwMode="auto">
            <a:xfrm flipH="1">
              <a:off x="3061" y="1661"/>
              <a:ext cx="772" cy="318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2201" name="Line 41"/>
            <p:cNvSpPr>
              <a:spLocks noChangeShapeType="1"/>
            </p:cNvSpPr>
            <p:nvPr/>
          </p:nvSpPr>
          <p:spPr bwMode="auto">
            <a:xfrm flipH="1">
              <a:off x="4513" y="1661"/>
              <a:ext cx="363" cy="318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2202" name="AutoShape 42"/>
            <p:cNvSpPr>
              <a:spLocks noChangeArrowheads="1"/>
            </p:cNvSpPr>
            <p:nvPr/>
          </p:nvSpPr>
          <p:spPr bwMode="auto">
            <a:xfrm rot="-6816968">
              <a:off x="1316" y="1864"/>
              <a:ext cx="226" cy="273"/>
            </a:xfrm>
            <a:prstGeom prst="flowChartExtra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203" name="AutoShape 43"/>
            <p:cNvSpPr>
              <a:spLocks noChangeArrowheads="1"/>
            </p:cNvSpPr>
            <p:nvPr/>
          </p:nvSpPr>
          <p:spPr bwMode="auto">
            <a:xfrm rot="-6816968">
              <a:off x="4310" y="1864"/>
              <a:ext cx="226" cy="273"/>
            </a:xfrm>
            <a:prstGeom prst="flowChartExtra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204" name="AutoShape 44"/>
            <p:cNvSpPr>
              <a:spLocks noChangeArrowheads="1"/>
            </p:cNvSpPr>
            <p:nvPr/>
          </p:nvSpPr>
          <p:spPr bwMode="auto">
            <a:xfrm rot="-6816968">
              <a:off x="2859" y="1864"/>
              <a:ext cx="226" cy="273"/>
            </a:xfrm>
            <a:prstGeom prst="flowChartExtra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92208" name="Picture 48" descr="flagge_china_00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65" y="2704"/>
              <a:ext cx="453" cy="271"/>
            </a:xfrm>
            <a:prstGeom prst="rect">
              <a:avLst/>
            </a:prstGeom>
            <a:noFill/>
          </p:spPr>
        </p:pic>
      </p:grpSp>
      <p:pic>
        <p:nvPicPr>
          <p:cNvPr id="48" name="Picture 18" descr="portug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643446"/>
            <a:ext cx="720725" cy="4333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		</a:t>
            </a:r>
            <a:r>
              <a:rPr lang="de-DE" sz="5400" i="1">
                <a:solidFill>
                  <a:srgbClr val="080363"/>
                </a:solidFill>
                <a:latin typeface="Microsoft Sans Serif" pitchFamily="34" charset="0"/>
              </a:rPr>
              <a:t>O          T          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00232" y="1428736"/>
            <a:ext cx="4038600" cy="4530725"/>
          </a:xfrm>
        </p:spPr>
        <p:txBody>
          <a:bodyPr/>
          <a:lstStyle/>
          <a:p>
            <a:r>
              <a:rPr lang="de-DE" sz="2600" dirty="0"/>
              <a:t>Produktentwicklung</a:t>
            </a:r>
          </a:p>
          <a:p>
            <a:r>
              <a:rPr lang="de-DE" sz="2600" dirty="0"/>
              <a:t>Planung</a:t>
            </a:r>
          </a:p>
          <a:p>
            <a:r>
              <a:rPr lang="de-DE" sz="2600" dirty="0"/>
              <a:t>Projektbetreuung</a:t>
            </a:r>
          </a:p>
          <a:p>
            <a:r>
              <a:rPr lang="de-DE" sz="2600" dirty="0"/>
              <a:t>Prototypenbau</a:t>
            </a:r>
          </a:p>
          <a:p>
            <a:r>
              <a:rPr lang="de-DE" sz="2600" dirty="0"/>
              <a:t>Werkzeug - und Formenbau</a:t>
            </a:r>
          </a:p>
          <a:p>
            <a:r>
              <a:rPr lang="de-DE" sz="2600" dirty="0"/>
              <a:t>Produktionsanlagen</a:t>
            </a:r>
          </a:p>
          <a:p>
            <a:r>
              <a:rPr lang="de-DE" sz="2600" dirty="0" smtClean="0"/>
              <a:t>Teilefertigung</a:t>
            </a:r>
          </a:p>
          <a:p>
            <a:r>
              <a:rPr lang="de-DE" sz="2600" dirty="0" smtClean="0"/>
              <a:t>Lohnmessungen</a:t>
            </a:r>
            <a:endParaRPr lang="de-DE" sz="2600" dirty="0"/>
          </a:p>
        </p:txBody>
      </p:sp>
      <p:pic>
        <p:nvPicPr>
          <p:cNvPr id="7172" name="Picture 4" descr="OTS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32588" y="6237288"/>
            <a:ext cx="1949450" cy="474662"/>
          </a:xfrm>
          <a:noFill/>
          <a:ln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600" i="1" dirty="0" smtClean="0">
                <a:solidFill>
                  <a:srgbClr val="080363"/>
                </a:solidFill>
                <a:latin typeface="Microsoft Sans Serif" pitchFamily="34" charset="0"/>
              </a:rPr>
              <a:t>Bauteilentwicklung/Konstruktion(CAD)</a:t>
            </a:r>
            <a:endParaRPr lang="de-DE" sz="3600" i="1" dirty="0">
              <a:solidFill>
                <a:srgbClr val="080363"/>
              </a:solidFill>
              <a:latin typeface="Microsoft Sans Serif" pitchFamily="34" charset="0"/>
            </a:endParaRPr>
          </a:p>
        </p:txBody>
      </p:sp>
      <p:pic>
        <p:nvPicPr>
          <p:cNvPr id="36868" name="Picture 4" descr="OTS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6237288"/>
            <a:ext cx="1804988" cy="438150"/>
          </a:xfrm>
          <a:noFill/>
          <a:ln/>
        </p:spPr>
      </p:pic>
      <p:pic>
        <p:nvPicPr>
          <p:cNvPr id="6" name="Grafik 5" descr="Bild_CAD_Konstruk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988" y="1142984"/>
            <a:ext cx="8226978" cy="5145583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600" i="1" dirty="0" smtClean="0">
                <a:solidFill>
                  <a:srgbClr val="080363"/>
                </a:solidFill>
                <a:latin typeface="Microsoft Sans Serif" pitchFamily="34" charset="0"/>
              </a:rPr>
              <a:t>WZ-Konstruktion/Werkzeugbau</a:t>
            </a:r>
            <a:endParaRPr lang="de-DE" sz="3600" i="1" dirty="0">
              <a:solidFill>
                <a:srgbClr val="080363"/>
              </a:solidFill>
              <a:latin typeface="Microsoft Sans Serif" pitchFamily="34" charset="0"/>
            </a:endParaRPr>
          </a:p>
        </p:txBody>
      </p:sp>
      <p:pic>
        <p:nvPicPr>
          <p:cNvPr id="36868" name="Picture 4" descr="OTS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6237288"/>
            <a:ext cx="1804988" cy="438150"/>
          </a:xfrm>
          <a:noFill/>
          <a:ln/>
        </p:spPr>
      </p:pic>
      <p:pic>
        <p:nvPicPr>
          <p:cNvPr id="5" name="Grafik 4" descr="Bild_WZ_Konstruk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00108"/>
            <a:ext cx="8643966" cy="520103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i="1">
                <a:solidFill>
                  <a:srgbClr val="080363"/>
                </a:solidFill>
                <a:latin typeface="Microsoft Sans Serif" pitchFamily="34" charset="0"/>
              </a:rPr>
              <a:t>Auch erforderliche Folgearbeiten können wir für Sie übernehmen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1628775"/>
            <a:ext cx="5400675" cy="4530725"/>
          </a:xfrm>
        </p:spPr>
        <p:txBody>
          <a:bodyPr/>
          <a:lstStyle/>
          <a:p>
            <a:r>
              <a:rPr lang="de-DE" sz="2800" dirty="0"/>
              <a:t>Montage</a:t>
            </a:r>
          </a:p>
          <a:p>
            <a:r>
              <a:rPr lang="de-DE" sz="2800" dirty="0" err="1"/>
              <a:t>Tampondruck</a:t>
            </a:r>
            <a:endParaRPr lang="de-DE" sz="2800" dirty="0"/>
          </a:p>
          <a:p>
            <a:r>
              <a:rPr lang="de-DE" sz="2800" dirty="0"/>
              <a:t>Schweißen ( alle Verfahren )</a:t>
            </a:r>
          </a:p>
          <a:p>
            <a:r>
              <a:rPr lang="de-DE" sz="2800" dirty="0" err="1"/>
              <a:t>Beflocken</a:t>
            </a:r>
            <a:endParaRPr lang="de-DE" sz="2800" dirty="0"/>
          </a:p>
          <a:p>
            <a:r>
              <a:rPr lang="de-DE" sz="2800" dirty="0"/>
              <a:t>Kaschieren</a:t>
            </a:r>
          </a:p>
          <a:p>
            <a:r>
              <a:rPr lang="de-DE" sz="2800" dirty="0" smtClean="0"/>
              <a:t>Lackieren</a:t>
            </a:r>
          </a:p>
          <a:p>
            <a:r>
              <a:rPr lang="de-DE" sz="2800" dirty="0" smtClean="0"/>
              <a:t>Messen </a:t>
            </a:r>
            <a:endParaRPr lang="de-DE" sz="2800" dirty="0"/>
          </a:p>
        </p:txBody>
      </p:sp>
      <p:pic>
        <p:nvPicPr>
          <p:cNvPr id="29700" name="Picture 4" descr="OTS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19925" y="6237288"/>
            <a:ext cx="1662113" cy="404812"/>
          </a:xfrm>
          <a:noFill/>
          <a:ln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  <a:t>Innenraumteile PKW + LKW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7813" y="1125538"/>
            <a:ext cx="7993062" cy="4530725"/>
          </a:xfrm>
        </p:spPr>
        <p:txBody>
          <a:bodyPr/>
          <a:lstStyle/>
          <a:p>
            <a:r>
              <a:rPr lang="de-DE" sz="2000"/>
              <a:t>Innentürverkleidungen</a:t>
            </a:r>
          </a:p>
          <a:p>
            <a:r>
              <a:rPr lang="de-DE" sz="2000"/>
              <a:t>Heckraumverkleidungen</a:t>
            </a:r>
          </a:p>
          <a:p>
            <a:r>
              <a:rPr lang="de-DE" sz="2000"/>
              <a:t>A-, B-, C-, und D- Säulenverkleidungen</a:t>
            </a:r>
          </a:p>
          <a:p>
            <a:r>
              <a:rPr lang="de-DE" sz="2000"/>
              <a:t>Hutablagen</a:t>
            </a:r>
          </a:p>
          <a:p>
            <a:r>
              <a:rPr lang="de-DE" sz="2000"/>
              <a:t>Mittelkonsolen</a:t>
            </a:r>
          </a:p>
          <a:p>
            <a:r>
              <a:rPr lang="de-DE" sz="2000"/>
              <a:t>ZSB Handschuhkästen</a:t>
            </a:r>
          </a:p>
          <a:p>
            <a:r>
              <a:rPr lang="de-DE" sz="2000"/>
              <a:t>Handschuhkastenklappen</a:t>
            </a:r>
          </a:p>
          <a:p>
            <a:r>
              <a:rPr lang="de-DE" sz="2000"/>
              <a:t>Luftkanäle</a:t>
            </a:r>
          </a:p>
          <a:p>
            <a:r>
              <a:rPr lang="de-DE" sz="2000"/>
              <a:t>Gehäuse für Ausströmer</a:t>
            </a:r>
          </a:p>
          <a:p>
            <a:r>
              <a:rPr lang="de-DE" sz="2000"/>
              <a:t>ZSB Ausströmer</a:t>
            </a:r>
          </a:p>
          <a:p>
            <a:r>
              <a:rPr lang="de-DE" sz="2000"/>
              <a:t>Dachhimmel</a:t>
            </a:r>
          </a:p>
        </p:txBody>
      </p:sp>
      <p:pic>
        <p:nvPicPr>
          <p:cNvPr id="30724" name="Picture 4" descr="OTS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48488" y="6237288"/>
            <a:ext cx="1733550" cy="422275"/>
          </a:xfrm>
          <a:noFill/>
          <a:ln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i="1">
                <a:solidFill>
                  <a:srgbClr val="080363"/>
                </a:solidFill>
                <a:latin typeface="Microsoft Sans Serif" pitchFamily="34" charset="0"/>
              </a:rPr>
              <a:t>Motorraum PKW + LKW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1484313"/>
            <a:ext cx="4906963" cy="4530725"/>
          </a:xfrm>
        </p:spPr>
        <p:txBody>
          <a:bodyPr/>
          <a:lstStyle/>
          <a:p>
            <a:r>
              <a:rPr lang="de-DE" sz="2800"/>
              <a:t>Ventilatoren</a:t>
            </a:r>
          </a:p>
          <a:p>
            <a:r>
              <a:rPr lang="de-DE" sz="2800"/>
              <a:t>Ölwannen</a:t>
            </a:r>
          </a:p>
          <a:p>
            <a:r>
              <a:rPr lang="de-DE" sz="2800"/>
              <a:t>Radverkleidungen</a:t>
            </a:r>
          </a:p>
          <a:p>
            <a:r>
              <a:rPr lang="de-DE" sz="2800"/>
              <a:t>Motorraumabschirmungen</a:t>
            </a:r>
          </a:p>
          <a:p>
            <a:r>
              <a:rPr lang="de-DE" sz="2800"/>
              <a:t>Zahnriemenabdeckungen</a:t>
            </a:r>
          </a:p>
        </p:txBody>
      </p:sp>
      <p:pic>
        <p:nvPicPr>
          <p:cNvPr id="31748" name="Picture 4" descr="OTS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04025" y="6237288"/>
            <a:ext cx="1878013" cy="457200"/>
          </a:xfrm>
          <a:noFill/>
          <a:ln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  <a:t>Bürobereich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1557338"/>
            <a:ext cx="5483225" cy="3341687"/>
          </a:xfrm>
        </p:spPr>
        <p:txBody>
          <a:bodyPr/>
          <a:lstStyle/>
          <a:p>
            <a:r>
              <a:rPr lang="de-DE" sz="2400"/>
              <a:t>Stuhlelemente</a:t>
            </a:r>
          </a:p>
          <a:p>
            <a:r>
              <a:rPr lang="de-DE" sz="2400"/>
              <a:t>Bildschirmgehäuse</a:t>
            </a:r>
          </a:p>
          <a:p>
            <a:r>
              <a:rPr lang="de-DE" sz="2400"/>
              <a:t>Computergehäuse</a:t>
            </a:r>
          </a:p>
          <a:p>
            <a:r>
              <a:rPr lang="de-DE" sz="2400"/>
              <a:t>Telefon-, und Faxgehäuse</a:t>
            </a:r>
          </a:p>
        </p:txBody>
      </p:sp>
      <p:pic>
        <p:nvPicPr>
          <p:cNvPr id="32772" name="Picture 4" descr="OTS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04025" y="6237288"/>
            <a:ext cx="1878013" cy="457200"/>
          </a:xfrm>
          <a:noFill/>
          <a:ln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  <a:t>Küchenbereich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628775"/>
            <a:ext cx="5338763" cy="3413125"/>
          </a:xfrm>
        </p:spPr>
        <p:txBody>
          <a:bodyPr/>
          <a:lstStyle/>
          <a:p>
            <a:r>
              <a:rPr lang="de-DE" sz="2800"/>
              <a:t>Gehäuse für Küchengeräte</a:t>
            </a:r>
          </a:p>
          <a:p>
            <a:endParaRPr lang="de-DE" sz="2800"/>
          </a:p>
          <a:p>
            <a:r>
              <a:rPr lang="de-DE" sz="2800"/>
              <a:t>Staubsaugergehäuse</a:t>
            </a:r>
          </a:p>
          <a:p>
            <a:endParaRPr lang="de-DE" sz="2800"/>
          </a:p>
          <a:p>
            <a:r>
              <a:rPr lang="de-DE" sz="2800"/>
              <a:t>Spül- und Waschmaschinenteile</a:t>
            </a:r>
          </a:p>
        </p:txBody>
      </p:sp>
      <p:pic>
        <p:nvPicPr>
          <p:cNvPr id="33796" name="Picture 4" descr="OTS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32588" y="6237288"/>
            <a:ext cx="1949450" cy="474662"/>
          </a:xfrm>
          <a:noFill/>
          <a:ln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i="1" dirty="0" smtClean="0">
                <a:solidFill>
                  <a:srgbClr val="080363"/>
                </a:solidFill>
                <a:latin typeface="Microsoft Sans Serif" pitchFamily="34" charset="0"/>
              </a:rPr>
              <a:t>Werbeträger / Geschenkartikel</a:t>
            </a:r>
            <a:endParaRPr lang="de-DE" sz="4000" i="1" dirty="0">
              <a:solidFill>
                <a:srgbClr val="080363"/>
              </a:solidFill>
              <a:latin typeface="Microsoft Sans Serif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628775"/>
            <a:ext cx="5338763" cy="3413125"/>
          </a:xfrm>
        </p:spPr>
        <p:txBody>
          <a:bodyPr/>
          <a:lstStyle/>
          <a:p>
            <a:r>
              <a:rPr lang="de-DE" sz="2800" dirty="0" smtClean="0"/>
              <a:t>Tassen oder Glasuntersetzer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 smtClean="0"/>
              <a:t>Flaschenöffner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 smtClean="0"/>
              <a:t>Tablettenschachteln</a:t>
            </a:r>
          </a:p>
          <a:p>
            <a:endParaRPr lang="de-DE" sz="2800" dirty="0" smtClean="0"/>
          </a:p>
          <a:p>
            <a:r>
              <a:rPr lang="de-DE" sz="2800" dirty="0" smtClean="0"/>
              <a:t>Kunststofftassen oder Becher</a:t>
            </a:r>
            <a:endParaRPr lang="de-DE" sz="2800" dirty="0"/>
          </a:p>
        </p:txBody>
      </p:sp>
      <p:pic>
        <p:nvPicPr>
          <p:cNvPr id="33796" name="Picture 4" descr="OTS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32588" y="6237288"/>
            <a:ext cx="1949450" cy="474662"/>
          </a:xfrm>
          <a:noFill/>
          <a:ln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87500"/>
            <a:ext cx="7623175" cy="1254125"/>
          </a:xfrm>
        </p:spPr>
        <p:txBody>
          <a:bodyPr/>
          <a:lstStyle/>
          <a:p>
            <a:r>
              <a:rPr lang="de-DE" sz="5400" i="1">
                <a:solidFill>
                  <a:srgbClr val="080363"/>
                </a:solidFill>
                <a:latin typeface="Microsoft Sans Serif" pitchFamily="34" charset="0"/>
              </a:rPr>
              <a:t>Ihr Produkt ….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4221163"/>
            <a:ext cx="6553200" cy="1752600"/>
          </a:xfrm>
        </p:spPr>
        <p:txBody>
          <a:bodyPr/>
          <a:lstStyle/>
          <a:p>
            <a:r>
              <a:rPr lang="de-DE"/>
              <a:t>Bei uns in den besten Händen</a:t>
            </a:r>
          </a:p>
        </p:txBody>
      </p:sp>
      <p:pic>
        <p:nvPicPr>
          <p:cNvPr id="8196" name="Picture 4" descr="OT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6237288"/>
            <a:ext cx="187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  <a:t>   ZSB Ausströmer  VW Golf A6</a:t>
            </a:r>
          </a:p>
        </p:txBody>
      </p:sp>
      <p:pic>
        <p:nvPicPr>
          <p:cNvPr id="11273" name="Picture 9" descr="OTS Lo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32588" y="6237288"/>
            <a:ext cx="1951037" cy="474662"/>
          </a:xfrm>
          <a:noFill/>
          <a:ln/>
        </p:spPr>
      </p:pic>
      <p:sp>
        <p:nvSpPr>
          <p:cNvPr id="11281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412875"/>
            <a:ext cx="3959225" cy="4392613"/>
          </a:xfrm>
        </p:spPr>
        <p:txBody>
          <a:bodyPr/>
          <a:lstStyle/>
          <a:p>
            <a:r>
              <a:rPr lang="de-DE" sz="1800"/>
              <a:t>Entwicklungsunterstützung</a:t>
            </a:r>
          </a:p>
          <a:p>
            <a:r>
              <a:rPr lang="de-DE" sz="1800"/>
              <a:t>Planung Spritzgießwerkzeuge</a:t>
            </a:r>
          </a:p>
          <a:p>
            <a:r>
              <a:rPr lang="de-DE" sz="1800"/>
              <a:t>Überwachung Werkzeugkonstruktion</a:t>
            </a:r>
          </a:p>
          <a:p>
            <a:r>
              <a:rPr lang="de-DE" sz="1800"/>
              <a:t>Werkzeugterminverfolgung</a:t>
            </a:r>
          </a:p>
          <a:p>
            <a:r>
              <a:rPr lang="de-DE" sz="1800"/>
              <a:t>Abmusterungen</a:t>
            </a:r>
          </a:p>
          <a:p>
            <a:r>
              <a:rPr lang="de-DE" sz="1800"/>
              <a:t>Teile + Werkzeugoptimierung</a:t>
            </a:r>
          </a:p>
          <a:p>
            <a:r>
              <a:rPr lang="de-DE" sz="1800"/>
              <a:t>Abstimmung der Einzelteile</a:t>
            </a:r>
          </a:p>
          <a:p>
            <a:r>
              <a:rPr lang="de-DE" sz="1800"/>
              <a:t>Planung der Schweiß + Tamponprintanlage</a:t>
            </a:r>
          </a:p>
          <a:p>
            <a:r>
              <a:rPr lang="de-DE" sz="1800"/>
              <a:t>Überwachung Fertigung Schweißanlage</a:t>
            </a:r>
          </a:p>
          <a:p>
            <a:r>
              <a:rPr lang="de-DE" sz="1800"/>
              <a:t>Planung Montage</a:t>
            </a:r>
          </a:p>
          <a:p>
            <a:endParaRPr lang="de-DE" sz="1800"/>
          </a:p>
          <a:p>
            <a:endParaRPr lang="de-DE" sz="1800"/>
          </a:p>
        </p:txBody>
      </p:sp>
      <p:pic>
        <p:nvPicPr>
          <p:cNvPr id="11278" name="Picture 14" descr="ZSB_Auströmer_mit_Dichtu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052513"/>
            <a:ext cx="3743325" cy="2703512"/>
          </a:xfrm>
          <a:noFill/>
          <a:ln/>
        </p:spPr>
      </p:pic>
      <p:pic>
        <p:nvPicPr>
          <p:cNvPr id="11279" name="Picture 15" descr="ZSB_Ausströmer_0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76375" y="3716338"/>
            <a:ext cx="2762250" cy="2189162"/>
          </a:xfrm>
          <a:noFill/>
          <a:ln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  <a:t>   ZSB Ausströmer  VW Golf Plus</a:t>
            </a:r>
          </a:p>
        </p:txBody>
      </p:sp>
      <p:pic>
        <p:nvPicPr>
          <p:cNvPr id="106499" name="Picture 3" descr="OTS Lo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88125" y="6237288"/>
            <a:ext cx="2016125" cy="490537"/>
          </a:xfrm>
          <a:noFill/>
          <a:ln/>
        </p:spPr>
      </p:pic>
      <p:pic>
        <p:nvPicPr>
          <p:cNvPr id="106500" name="Picture 4" descr="ZSB Ausströmer F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628775"/>
            <a:ext cx="4103688" cy="3757613"/>
          </a:xfrm>
          <a:noFill/>
          <a:ln/>
        </p:spPr>
      </p:pic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4643438" y="1412875"/>
            <a:ext cx="39592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Entwicklungsunterstützung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Planung Werkzeuge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Überwachung Werkzeugkonstruktion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Werkzeugterminverfolgung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Abmusterungen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Teile + Werkzeugoptimierung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Abstimmung der Einzelteile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Planung der US - Schweißanlage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Überwachung Fertigung Schweißanlage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Planung Montage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  <a:t>      ZSB Ausströmer VW A4</a:t>
            </a:r>
          </a:p>
        </p:txBody>
      </p:sp>
      <p:graphicFrame>
        <p:nvGraphicFramePr>
          <p:cNvPr id="13317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323850" y="2060575"/>
          <a:ext cx="4537075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Clip" r:id="rId3" imgW="3809524" imgH="2295238" progId="">
                  <p:embed/>
                </p:oleObj>
              </mc:Choice>
              <mc:Fallback>
                <p:oleObj name="Clip" r:id="rId3" imgW="3809524" imgH="2295238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060575"/>
                        <a:ext cx="4537075" cy="273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8" name="Picture 6" descr="OTS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804025" y="6237288"/>
            <a:ext cx="1878013" cy="457200"/>
          </a:xfrm>
          <a:noFill/>
          <a:ln/>
        </p:spPr>
      </p:pic>
      <p:sp>
        <p:nvSpPr>
          <p:cNvPr id="16391" name="Rectangle 1031"/>
          <p:cNvSpPr>
            <a:spLocks noChangeArrowheads="1"/>
          </p:cNvSpPr>
          <p:nvPr/>
        </p:nvSpPr>
        <p:spPr bwMode="auto">
          <a:xfrm>
            <a:off x="4716463" y="1484313"/>
            <a:ext cx="39592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de-DE" sz="1800" i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Planung Werkzeuge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Überwachung Werkzeugkonstruktion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Werkzeugterminverfolgung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Abmusterungen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Teile + Werkzeugoptimierung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Abstimmung der Einzelteile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Planung Montage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DE" sz="18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i="1">
                <a:solidFill>
                  <a:srgbClr val="080363"/>
                </a:solidFill>
                <a:latin typeface="Microsoft Sans Serif" pitchFamily="34" charset="0"/>
              </a:rPr>
              <a:t> Pumpengehäuse (Deckel und Boden)</a:t>
            </a:r>
          </a:p>
        </p:txBody>
      </p:sp>
      <p:pic>
        <p:nvPicPr>
          <p:cNvPr id="105475" name="Picture 3" descr="OTS Lo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43663" y="6237288"/>
            <a:ext cx="2232025" cy="542925"/>
          </a:xfrm>
          <a:noFill/>
          <a:ln/>
        </p:spPr>
      </p:pic>
      <p:pic>
        <p:nvPicPr>
          <p:cNvPr id="105478" name="Picture 6" descr="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2060575"/>
            <a:ext cx="4103687" cy="2925763"/>
          </a:xfrm>
          <a:noFill/>
          <a:ln/>
        </p:spPr>
      </p:pic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4787900" y="2060575"/>
            <a:ext cx="39592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Entwicklung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Konstruktion Werkzeuge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Überwachung Werkzeugfertigung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Werkzeugterminverfolgung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Abmusterungen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Teile + Werkzeugoptimierung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Materialversuche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DE" sz="18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i="1">
                <a:solidFill>
                  <a:srgbClr val="080363"/>
                </a:solidFill>
                <a:latin typeface="Microsoft Sans Serif" pitchFamily="34" charset="0"/>
              </a:rPr>
              <a:t>ZSB Handschuhkasten VW Golf A5</a:t>
            </a:r>
          </a:p>
        </p:txBody>
      </p:sp>
      <p:pic>
        <p:nvPicPr>
          <p:cNvPr id="96262" name="Picture 6" descr="lade+aufn+scharni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504" t="7365" r="14908" b="12555"/>
          <a:stretch>
            <a:fillRect/>
          </a:stretch>
        </p:blipFill>
        <p:spPr>
          <a:xfrm>
            <a:off x="395288" y="1773238"/>
            <a:ext cx="4103687" cy="2811462"/>
          </a:xfrm>
          <a:noFill/>
          <a:ln/>
        </p:spPr>
      </p:pic>
      <p:pic>
        <p:nvPicPr>
          <p:cNvPr id="96259" name="Picture 3" descr="OTS Lo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72225" y="6237288"/>
            <a:ext cx="2303463" cy="560387"/>
          </a:xfrm>
          <a:noFill/>
          <a:ln/>
        </p:spPr>
      </p:pic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643438" y="1412875"/>
            <a:ext cx="39592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Planung Spritzgießwerkzeuge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Werkzeugterminverfolgung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Abmusterungen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Teile + Werkzeugoptimierung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Abstimmung der Einzelteile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Planung der US – Schweißanlage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Planung der HE – Schweißanlage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Überwachung Fertigung Schweißanlagen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DE" sz="1800" i="0">
                <a:solidFill>
                  <a:schemeClr val="tx1"/>
                </a:solidFill>
                <a:latin typeface="Arial" charset="0"/>
              </a:rPr>
              <a:t>Planung und Umbau der Montageanlage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DE" sz="1800" i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DE" sz="18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ante">
  <a:themeElements>
    <a:clrScheme name="1_Kant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Kant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17088" dir="13763922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800" b="0" i="1" u="none" strike="noStrike" cap="none" normalizeH="0" baseline="0" smtClean="0">
            <a:ln>
              <a:noFill/>
            </a:ln>
            <a:solidFill>
              <a:srgbClr val="080363"/>
            </a:solidFill>
            <a:effectLst/>
            <a:latin typeface="Microsoft Sans Serif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17088" dir="13763922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800" b="0" i="1" u="none" strike="noStrike" cap="none" normalizeH="0" baseline="0" smtClean="0">
            <a:ln>
              <a:noFill/>
            </a:ln>
            <a:solidFill>
              <a:srgbClr val="080363"/>
            </a:solidFill>
            <a:effectLst/>
            <a:latin typeface="Microsoft Sans Serif" pitchFamily="34" charset="0"/>
          </a:defRPr>
        </a:defPPr>
      </a:lstStyle>
    </a:lnDef>
  </a:objectDefaults>
  <a:extraClrSchemeLst>
    <a:extraClrScheme>
      <a:clrScheme name="1_Kant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nt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nt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nt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0</TotalTime>
  <Words>519</Words>
  <Application>Microsoft Office PowerPoint</Application>
  <PresentationFormat>Bildschirmpräsentation (4:3)</PresentationFormat>
  <Paragraphs>217</Paragraphs>
  <Slides>37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39" baseType="lpstr">
      <vt:lpstr>1_Kante</vt:lpstr>
      <vt:lpstr>Clip</vt:lpstr>
      <vt:lpstr>Ostermaier   Technical    Service </vt:lpstr>
      <vt:lpstr>Firmendaten OTS </vt:lpstr>
      <vt:lpstr>  O          T          S</vt:lpstr>
      <vt:lpstr>Ihr Produkt ….</vt:lpstr>
      <vt:lpstr>   ZSB Ausströmer  VW Golf A6</vt:lpstr>
      <vt:lpstr>   ZSB Ausströmer  VW Golf Plus</vt:lpstr>
      <vt:lpstr>      ZSB Ausströmer VW A4</vt:lpstr>
      <vt:lpstr> Pumpengehäuse (Deckel und Boden)</vt:lpstr>
      <vt:lpstr>ZSB Handschuhkasten VW Golf A5</vt:lpstr>
      <vt:lpstr>          ZSB Seitenwandverkleidung                     Opel T0600</vt:lpstr>
      <vt:lpstr>       Headliner Neuentwicklung</vt:lpstr>
      <vt:lpstr>       Headliner Neuentwicklung</vt:lpstr>
      <vt:lpstr>Türverkleidung vorne Opel Astra T3001          Brüstung und Mittelteil aus PP/Naturfaser</vt:lpstr>
      <vt:lpstr>      Kabelkanal (Motorraum)</vt:lpstr>
      <vt:lpstr>      Blende Mitte VW Golf A4</vt:lpstr>
      <vt:lpstr>   ZSB Handschuhkasten Golf A4</vt:lpstr>
      <vt:lpstr>ZSB Türverkleidung Opel Astra 2700         </vt:lpstr>
      <vt:lpstr>US-Verschweißung  Seitenwand Opel T0600</vt:lpstr>
      <vt:lpstr>US-Schweißanlage Seitenwand Opel T0600</vt:lpstr>
      <vt:lpstr>     Werkzeug Auswerferseite         Seitenwand Opel T0600</vt:lpstr>
      <vt:lpstr>         Werkzeug Düsenseite         Seitenwand Opel T0600</vt:lpstr>
      <vt:lpstr>Wir unterstützen Sie bei  :</vt:lpstr>
      <vt:lpstr>Sie</vt:lpstr>
      <vt:lpstr>Wir betreuen Ihre Produkte</vt:lpstr>
      <vt:lpstr>Hilfestellung   bei der Werkstoffauswahl und der kunststoffgerechten Gestaltung zur   Vermeidung von Fertigungs-,  Verarbeitungs- und Einsatzproblemen</vt:lpstr>
      <vt:lpstr>Auf Wunsch übernehmen wir für Sie die komplette Projektabwicklung</vt:lpstr>
      <vt:lpstr>Sie haben keine Eigenfertigung !?   Kein Problem.</vt:lpstr>
      <vt:lpstr>Zusammen mit kompetenten und zuverlässigen Partnern fertigen wir für Sie technische Kunststoffteile aus allen handelsüblichen Thermoplasten von 1g  bis 10.000 gr. </vt:lpstr>
      <vt:lpstr>Kunde</vt:lpstr>
      <vt:lpstr>Bauteilentwicklung/Konstruktion(CAD)</vt:lpstr>
      <vt:lpstr>WZ-Konstruktion/Werkzeugbau</vt:lpstr>
      <vt:lpstr>Auch erforderliche Folgearbeiten können wir für Sie übernehmen</vt:lpstr>
      <vt:lpstr>Innenraumteile PKW + LKW</vt:lpstr>
      <vt:lpstr>Motorraum PKW + LKW</vt:lpstr>
      <vt:lpstr>Bürobereich</vt:lpstr>
      <vt:lpstr>Küchenbereich</vt:lpstr>
      <vt:lpstr>Werbeträger / Geschenkartikel</vt:lpstr>
    </vt:vector>
  </TitlesOfParts>
  <Company>OTS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Ostermaier                    Technical Service</dc:title>
  <dc:creator>Frank Ostermaier</dc:creator>
  <cp:lastModifiedBy>OTS</cp:lastModifiedBy>
  <cp:revision>78</cp:revision>
  <dcterms:created xsi:type="dcterms:W3CDTF">1998-06-11T17:39:16Z</dcterms:created>
  <dcterms:modified xsi:type="dcterms:W3CDTF">2016-08-17T11:19:25Z</dcterms:modified>
</cp:coreProperties>
</file>